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461" r:id="rId2"/>
    <p:sldId id="256" r:id="rId3"/>
    <p:sldId id="286" r:id="rId4"/>
    <p:sldId id="295" r:id="rId5"/>
    <p:sldId id="297" r:id="rId6"/>
    <p:sldId id="485" r:id="rId7"/>
    <p:sldId id="388" r:id="rId8"/>
    <p:sldId id="458" r:id="rId9"/>
    <p:sldId id="310" r:id="rId10"/>
    <p:sldId id="486" r:id="rId11"/>
    <p:sldId id="487" r:id="rId12"/>
    <p:sldId id="488" r:id="rId13"/>
    <p:sldId id="489" r:id="rId14"/>
    <p:sldId id="490" r:id="rId15"/>
    <p:sldId id="491" r:id="rId16"/>
  </p:sldIdLst>
  <p:sldSz cx="10277475" cy="7123113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416">
          <p15:clr>
            <a:srgbClr val="A4A3A4"/>
          </p15:clr>
        </p15:guide>
        <p15:guide id="2" pos="213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E33142"/>
    <a:srgbClr val="FFFF00"/>
    <a:srgbClr val="FF0000"/>
    <a:srgbClr val="000000"/>
    <a:srgbClr val="000066"/>
    <a:srgbClr val="FF9933"/>
    <a:srgbClr val="6633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962" autoAdjust="0"/>
    <p:restoredTop sz="9466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4416"/>
        <p:guide pos="21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818"/>
    </p:cViewPr>
  </p:sorterViewPr>
  <p:notesViewPr>
    <p:cSldViewPr>
      <p:cViewPr varScale="1">
        <p:scale>
          <a:sx n="32" d="100"/>
          <a:sy n="32" d="100"/>
        </p:scale>
        <p:origin x="-157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5" Type="http://schemas.openxmlformats.org/officeDocument/2006/relationships/slide" Target="slides/slide9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E90F305-8EF4-4A95-A28F-FB3932FE2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4680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685800"/>
            <a:ext cx="49466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9893896-6783-4F4A-ABE6-CC2287A8E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40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212975"/>
            <a:ext cx="8734425" cy="1527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1463" y="4037013"/>
            <a:ext cx="7194550" cy="1819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62113"/>
            <a:ext cx="9248775" cy="47005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1725" y="285750"/>
            <a:ext cx="2311400" cy="60769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85750"/>
            <a:ext cx="6784975" cy="6076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62113"/>
            <a:ext cx="4548188" cy="470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214938" y="1662113"/>
            <a:ext cx="4548187" cy="4700587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14350" y="1662113"/>
            <a:ext cx="4548188" cy="4700587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14938" y="1662113"/>
            <a:ext cx="4548187" cy="470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62113"/>
            <a:ext cx="9248775" cy="2273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087813"/>
            <a:ext cx="9248775" cy="2274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62113"/>
            <a:ext cx="9248775" cy="4700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213" y="4576763"/>
            <a:ext cx="8736012" cy="1414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213" y="3019425"/>
            <a:ext cx="8736012" cy="15573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62113"/>
            <a:ext cx="4548188" cy="4700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4938" y="1662113"/>
            <a:ext cx="4548187" cy="47005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93850"/>
            <a:ext cx="4540250" cy="665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259013"/>
            <a:ext cx="4540250" cy="4103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1288" y="1593850"/>
            <a:ext cx="4541837" cy="6651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1288" y="2259013"/>
            <a:ext cx="4541837" cy="41036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5750"/>
            <a:ext cx="9248775" cy="1187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84163"/>
            <a:ext cx="3381375" cy="12065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963" y="284163"/>
            <a:ext cx="5745162" cy="60785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90663"/>
            <a:ext cx="3381375" cy="4872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38" y="4986338"/>
            <a:ext cx="6165850" cy="588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4538" y="636588"/>
            <a:ext cx="6165850" cy="4273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4538" y="5575300"/>
            <a:ext cx="6165850" cy="835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6" name="Rectangle 26"/>
          <p:cNvSpPr>
            <a:spLocks noChangeArrowheads="1"/>
          </p:cNvSpPr>
          <p:nvPr userDrawn="1"/>
        </p:nvSpPr>
        <p:spPr bwMode="auto">
          <a:xfrm>
            <a:off x="0" y="0"/>
            <a:ext cx="10277475" cy="6858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24000" y="6704013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432" tIns="49716" rIns="99432" bIns="49716"/>
          <a:lstStyle/>
          <a:p>
            <a:pPr defTabSz="993775">
              <a:spcBef>
                <a:spcPct val="0"/>
              </a:spcBef>
              <a:defRPr/>
            </a:pPr>
            <a:r>
              <a:rPr lang="en-US" sz="1800">
                <a:solidFill>
                  <a:srgbClr val="000099"/>
                </a:solidFill>
              </a:rPr>
              <a:t>Bharat Electronics – Electronic Voting Machine (EVM)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9448800" y="6732588"/>
            <a:ext cx="8286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432" tIns="49716" rIns="99432" bIns="49716"/>
          <a:lstStyle/>
          <a:p>
            <a:pPr algn="r" defTabSz="993775">
              <a:spcBef>
                <a:spcPct val="0"/>
              </a:spcBef>
              <a:defRPr/>
            </a:pPr>
            <a:fld id="{17011F08-03E7-44F6-B56A-08142B8408D5}" type="slidenum">
              <a:rPr lang="en-US" sz="1500">
                <a:solidFill>
                  <a:srgbClr val="000099"/>
                </a:solidFill>
                <a:latin typeface="Times New Roman" pitchFamily="18" charset="0"/>
              </a:rPr>
              <a:pPr algn="r" defTabSz="993775">
                <a:spcBef>
                  <a:spcPct val="0"/>
                </a:spcBef>
                <a:defRPr/>
              </a:pPr>
              <a:t>‹#›</a:t>
            </a:fld>
            <a:endParaRPr lang="en-US" sz="150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 userDrawn="1"/>
        </p:nvSpPr>
        <p:spPr bwMode="auto">
          <a:xfrm>
            <a:off x="0" y="6629400"/>
            <a:ext cx="10277475" cy="79375"/>
          </a:xfrm>
          <a:prstGeom prst="rect">
            <a:avLst/>
          </a:prstGeom>
          <a:gradFill rotWithShape="0">
            <a:gsLst>
              <a:gs pos="0">
                <a:srgbClr val="FFFFCC">
                  <a:gamma/>
                  <a:shade val="0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30726" name="Picture 24" descr="C:\BELLogos\BE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921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>
    <p:random/>
  </p:transition>
  <p:txStyles>
    <p:titleStyle>
      <a:lvl1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+mj-lt"/>
          <a:ea typeface="+mj-ea"/>
          <a:cs typeface="+mj-cs"/>
        </a:defRPr>
      </a:lvl1pPr>
      <a:lvl2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2pPr>
      <a:lvl3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3pPr>
      <a:lvl4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4pPr>
      <a:lvl5pPr algn="ctr" defTabSz="993775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5pPr>
      <a:lvl6pPr marL="457200" algn="ctr" defTabSz="993775" rtl="0" fontAlgn="base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6pPr>
      <a:lvl7pPr marL="914400" algn="ctr" defTabSz="993775" rtl="0" fontAlgn="base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7pPr>
      <a:lvl8pPr marL="1371600" algn="ctr" defTabSz="993775" rtl="0" fontAlgn="base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8pPr>
      <a:lvl9pPr marL="1828800" algn="ctr" defTabSz="993775" rtl="0" fontAlgn="base">
        <a:spcBef>
          <a:spcPct val="0"/>
        </a:spcBef>
        <a:spcAft>
          <a:spcPct val="0"/>
        </a:spcAft>
        <a:defRPr sz="3900" b="1">
          <a:solidFill>
            <a:srgbClr val="FFFFCC"/>
          </a:solidFill>
          <a:latin typeface="Arial" charset="0"/>
        </a:defRPr>
      </a:lvl9pPr>
    </p:titleStyle>
    <p:bodyStyle>
      <a:lvl1pPr marL="373063" indent="-373063" algn="l" defTabSz="993775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FFFFCC"/>
          </a:solidFill>
          <a:latin typeface="+mn-lt"/>
          <a:ea typeface="+mn-ea"/>
          <a:cs typeface="+mn-cs"/>
        </a:defRPr>
      </a:lvl1pPr>
      <a:lvl2pPr marL="808038" indent="-311150" algn="l" defTabSz="993775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FFFFCC"/>
          </a:solidFill>
          <a:latin typeface="+mn-lt"/>
        </a:defRPr>
      </a:lvl2pPr>
      <a:lvl3pPr marL="1243013" indent="-249238" algn="l" defTabSz="993775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FFFFCC"/>
          </a:solidFill>
          <a:latin typeface="+mn-lt"/>
        </a:defRPr>
      </a:lvl3pPr>
      <a:lvl4pPr marL="1739900" indent="-247650" algn="l" defTabSz="99377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FFFFCC"/>
          </a:solidFill>
          <a:latin typeface="+mn-lt"/>
        </a:defRPr>
      </a:lvl4pPr>
      <a:lvl5pPr marL="2236788" indent="-247650" algn="l" defTabSz="99377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5pPr>
      <a:lvl6pPr marL="2693988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6pPr>
      <a:lvl7pPr marL="3151188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7pPr>
      <a:lvl8pPr marL="3608388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8pPr>
      <a:lvl9pPr marL="4065588" indent="-247650" algn="l" defTabSz="993775" rtl="0" fontAlgn="base">
        <a:spcBef>
          <a:spcPct val="20000"/>
        </a:spcBef>
        <a:spcAft>
          <a:spcPct val="0"/>
        </a:spcAft>
        <a:buChar char="»"/>
        <a:defRPr sz="22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050" descr="C:\BELFotos\Gif\militarycomm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343400"/>
            <a:ext cx="47244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051" descr="C:\BELFotos\BELUnit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50" y="2598738"/>
            <a:ext cx="27940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52"/>
          <p:cNvSpPr>
            <a:spLocks noChangeArrowheads="1"/>
          </p:cNvSpPr>
          <p:nvPr/>
        </p:nvSpPr>
        <p:spPr bwMode="auto">
          <a:xfrm>
            <a:off x="3571875" y="0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>
                <a:solidFill>
                  <a:srgbClr val="FFFF00"/>
                </a:solidFill>
              </a:rPr>
              <a:t>Bharat Electronics</a:t>
            </a:r>
          </a:p>
        </p:txBody>
      </p:sp>
      <p:pic>
        <p:nvPicPr>
          <p:cNvPr id="31749" name="Picture 2054" descr="C:\BELLogos\bel5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90600"/>
            <a:ext cx="4400550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31750" name="Picture 2057" descr="C:\WelcomeGif\welcome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883275"/>
            <a:ext cx="49434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82" name="AutoShape 2058"/>
          <p:cNvSpPr>
            <a:spLocks noChangeArrowheads="1"/>
          </p:cNvSpPr>
          <p:nvPr/>
        </p:nvSpPr>
        <p:spPr bwMode="auto">
          <a:xfrm>
            <a:off x="6134100" y="2039263"/>
            <a:ext cx="2801938" cy="4426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dirty="0" smtClean="0">
                <a:solidFill>
                  <a:srgbClr val="FFFF00"/>
                </a:solidFill>
              </a:rPr>
              <a:t>www.bel-india.in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1752" name="Picture 2059" descr="D:\QualQuiz\QualQuiz2Q\BELCorpOffic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8001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9" y="20036"/>
            <a:ext cx="9248775" cy="11874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Gist of activities on VVPAT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736" y="970756"/>
            <a:ext cx="8382000" cy="381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Loading of candidates by ECIL engineers ( to be certified by RO/ARO)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  <a:tabLst>
                <a:tab pos="457200" algn="l"/>
              </a:tabLst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Setting of power pack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  <a:tabLst>
                <a:tab pos="457200" algn="l"/>
              </a:tabLst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Setting of paper roll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  <a:tabLst>
                <a:tab pos="457200" algn="l"/>
              </a:tabLst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Fixing of address tags ( 3 </a:t>
            </a:r>
            <a:r>
              <a:rPr lang="en-IN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arenR"/>
            </a:pPr>
            <a:r>
              <a:rPr lang="en-IN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Setting Knob at the back ( horizontal position)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9537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4137" y="1046956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MOCK POLL OF VVPAT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4937" y="1961357"/>
            <a:ext cx="8077200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After Candidate setting one mock poll in B.U button including NOTA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VVPAT slips stamped at their back side with rubber stamp- TESTING VVPAT SLIP – VVPAT COMMISSIONG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Collect and store VVPAT Slip in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colour</a:t>
            </a:r>
            <a:r>
              <a:rPr lang="en-US" sz="2400" dirty="0" smtClean="0">
                <a:solidFill>
                  <a:schemeClr val="tx1"/>
                </a:solidFill>
              </a:rPr>
              <a:t> envelop SEALED with seal of RO</a:t>
            </a:r>
          </a:p>
          <a:p>
            <a:pPr algn="l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</a:rPr>
              <a:t>1000 MOCK POLL Slip Stamped at their back side with rubber stamp- MOCK POLL SLIP – EVM COMMISSIONG should be kept in </a:t>
            </a:r>
            <a:r>
              <a:rPr lang="en-US" sz="2400" dirty="0" smtClean="0">
                <a:solidFill>
                  <a:srgbClr val="00B050"/>
                </a:solidFill>
              </a:rPr>
              <a:t>GREEN</a:t>
            </a:r>
            <a:r>
              <a:rPr lang="en-US" sz="2400" dirty="0" smtClean="0">
                <a:solidFill>
                  <a:schemeClr val="tx1"/>
                </a:solidFill>
              </a:rPr>
              <a:t> COLOUR envelope SEALED with seal of RO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337" y="665956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(Register for Preparation of EVMs)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3875" y="6659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u="sng" dirty="0" smtClean="0">
                <a:solidFill>
                  <a:schemeClr val="tx1"/>
                </a:solidFill>
              </a:rPr>
              <a:t>ANNEXURE-15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" y="1123156"/>
            <a:ext cx="3766480" cy="11633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Name of State /UT :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Name of District :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Name of Assembly/ Parliamentary Constituency :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Address of Preparation of EVM hall :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Date :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42937" y="2342356"/>
          <a:ext cx="9296400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1232791"/>
                <a:gridCol w="2424809"/>
                <a:gridCol w="1600200"/>
                <a:gridCol w="1879600"/>
                <a:gridCol w="15494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Sl</a:t>
                      </a:r>
                      <a:r>
                        <a:rPr lang="en-US" sz="1600" b="1" dirty="0" smtClean="0"/>
                        <a:t> No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 of Candidate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 of Representative of candidates with party affiliation , if any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Identity document No. with date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Signature of Candidates/His representative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Remarks, if any.</a:t>
                      </a:r>
                      <a:endParaRPr lang="en-US" sz="1600" b="1" dirty="0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0537" y="4805581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Note : If a candidate or his representative is absent the proof of due service of notice to the candidate should be pasted in the register.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737" y="5680071"/>
            <a:ext cx="94488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(Name and signature of engineers of BEL/ECIL with ID No.)</a:t>
            </a:r>
          </a:p>
          <a:p>
            <a:pPr algn="r"/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(Name, designation, signature of officers nominated by District Election Officer)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337" y="1118691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INSTALLATION OF PAPER ROLL IN VVPAT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3875" y="6659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u="sng" dirty="0" smtClean="0">
                <a:solidFill>
                  <a:schemeClr val="tx1"/>
                </a:solidFill>
              </a:rPr>
              <a:t>ANNEXURE-17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" y="1961356"/>
            <a:ext cx="944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Open the Paper Roll compartment by opening the side latches and by lifting the top cover. Observe the Paper Roll Compartment which holds the Paper roll.</a:t>
            </a:r>
          </a:p>
          <a:p>
            <a:pPr marL="342900" indent="-342900" algn="just"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Remove “Spindle” from its position by pulling towards upward direction.</a:t>
            </a:r>
          </a:p>
          <a:p>
            <a:pPr marL="342900" indent="-342900" algn="just"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Insert “Spindle” into “Thermal Paper Roll”</a:t>
            </a:r>
          </a:p>
          <a:p>
            <a:pPr marL="342900" indent="-342900" algn="just"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Place the “Thermal Paper Roll” with “Spindle” into its position (i.e. Paper Roll compartment) and press it towards down.</a:t>
            </a:r>
          </a:p>
          <a:p>
            <a:pPr marL="342900" indent="-342900" algn="just"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Insert “Thermal Paper Roll” edge into the “Guide-Paper Entry”. Ensure that the plain paper should be on the top surface and the printed band should be on the lower Surface of the Paper.</a:t>
            </a:r>
          </a:p>
          <a:p>
            <a:pPr marL="342900" indent="-342900" algn="just">
              <a:buAutoNum type="alphaLcParenR"/>
            </a:pPr>
            <a:r>
              <a:rPr lang="en-US" dirty="0" smtClean="0">
                <a:solidFill>
                  <a:schemeClr val="tx1"/>
                </a:solidFill>
              </a:rPr>
              <a:t>Move the paper into the slot by rotating the paper feed knob clockwise.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8337" y="665956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(Mock Poll certificate during Preparation of EVMs)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3875" y="66595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u="sng" dirty="0" smtClean="0">
                <a:solidFill>
                  <a:schemeClr val="tx1"/>
                </a:solidFill>
              </a:rPr>
              <a:t>ANNEXURE-18</a:t>
            </a:r>
            <a:endParaRPr lang="en-US" sz="1800" u="sng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" y="1123156"/>
            <a:ext cx="9372600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Name of State /UT :							Date :………………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Name of District :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Name of Assembly/ Parliamentary Constituency :</a:t>
            </a:r>
          </a:p>
          <a:p>
            <a:pPr algn="l"/>
            <a:r>
              <a:rPr lang="en-US" sz="1200" dirty="0" smtClean="0">
                <a:solidFill>
                  <a:schemeClr val="tx1"/>
                </a:solidFill>
              </a:rPr>
              <a:t>Address of hall 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90537" y="3561556"/>
          <a:ext cx="9296400" cy="240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1232791"/>
                <a:gridCol w="2424809"/>
                <a:gridCol w="1600200"/>
                <a:gridCol w="1879600"/>
                <a:gridCol w="1549400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Sl</a:t>
                      </a:r>
                      <a:r>
                        <a:rPr lang="en-US" sz="1600" b="1" dirty="0" smtClean="0"/>
                        <a:t> No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 of Candidate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 of Representative of candidates with party affiliation , if any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Identity document No. with date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Signature of Candidates/His representative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Remarks, if any.</a:t>
                      </a:r>
                      <a:endParaRPr lang="en-US" sz="1600" b="1" dirty="0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  <a:tr h="306346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4337" y="2342356"/>
            <a:ext cx="944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/>
                </a:solidFill>
              </a:rPr>
              <a:t>It is certified that during commissioning of EVMs and VVPATs, mock poll of 1000 votes have been cast on 5% randomly selected EVMs, as well as VVPATs. The electronic result tallied with paper count, picked up by me. There are no discrepancies between the votes polled during the mock poll.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VP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4" y="727480"/>
            <a:ext cx="9780573" cy="5832218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ChangeArrowheads="1"/>
          </p:cNvSpPr>
          <p:nvPr/>
        </p:nvSpPr>
        <p:spPr bwMode="auto">
          <a:xfrm>
            <a:off x="4563264" y="0"/>
            <a:ext cx="1327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VVPAT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873125" y="4747967"/>
            <a:ext cx="8769350" cy="16276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Commissioning of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30000"/>
              </a:lnSpc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VVPAT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0" name="Picture 2" descr="C:\Users\RAVI\Desktop\VVPAT PICS M3\DSC_4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7" y="894556"/>
            <a:ext cx="75438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71525" y="158750"/>
            <a:ext cx="8734425" cy="5618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0" dirty="0" smtClean="0"/>
              <a:t/>
            </a:r>
            <a:br>
              <a:rPr lang="en-US" b="0" dirty="0" smtClean="0"/>
            </a:br>
            <a:endParaRPr lang="en-US" dirty="0" smtClean="0"/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369005" y="0"/>
            <a:ext cx="181569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VVPAT</a:t>
            </a:r>
          </a:p>
        </p:txBody>
      </p:sp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176337" y="2544247"/>
            <a:ext cx="7848600" cy="194095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0"/>
              </a:spcBef>
              <a:defRPr/>
            </a:pPr>
            <a:r>
              <a:rPr lang="en-US" sz="3600" dirty="0" smtClean="0">
                <a:solidFill>
                  <a:srgbClr val="FFFF00"/>
                </a:solidFill>
              </a:rPr>
              <a:t>Preparation (Commissioning) of VVPAT by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Returning Officers</a:t>
            </a:r>
            <a:r>
              <a:rPr lang="en-US" sz="3600" b="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solidFill>
                  <a:srgbClr val="FFFF00"/>
                </a:solidFill>
              </a:rPr>
              <a:t>(RO)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838200"/>
            <a:ext cx="9163050" cy="990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9438" indent="-579438" eaLnBrk="1" hangingPunct="1">
              <a:buFontTx/>
              <a:buNone/>
            </a:pPr>
            <a:r>
              <a:rPr lang="en-US" b="1" smtClean="0"/>
              <a:t>	</a:t>
            </a:r>
          </a:p>
        </p:txBody>
      </p:sp>
      <p:sp>
        <p:nvSpPr>
          <p:cNvPr id="46084" name="Rectangle 22"/>
          <p:cNvSpPr>
            <a:spLocks noChangeArrowheads="1"/>
          </p:cNvSpPr>
          <p:nvPr/>
        </p:nvSpPr>
        <p:spPr bwMode="auto">
          <a:xfrm>
            <a:off x="685800" y="76200"/>
            <a:ext cx="91630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32" tIns="49716" rIns="99432" bIns="49716" anchor="ctr"/>
          <a:lstStyle/>
          <a:p>
            <a:pPr defTabSz="993775">
              <a:spcBef>
                <a:spcPct val="0"/>
              </a:spcBef>
            </a:pPr>
            <a:r>
              <a:rPr lang="en-US" sz="3500" dirty="0" smtClean="0">
                <a:solidFill>
                  <a:srgbClr val="FFFF00"/>
                </a:solidFill>
              </a:rPr>
              <a:t>VVPAT – Loading of original Symbols</a:t>
            </a:r>
            <a:endParaRPr lang="en-US" sz="3500" dirty="0">
              <a:solidFill>
                <a:srgbClr val="FFFF00"/>
              </a:solidFill>
            </a:endParaRPr>
          </a:p>
        </p:txBody>
      </p:sp>
      <p:sp>
        <p:nvSpPr>
          <p:cNvPr id="46085" name="AutoShape 37"/>
          <p:cNvSpPr>
            <a:spLocks noChangeArrowheads="1"/>
          </p:cNvSpPr>
          <p:nvPr/>
        </p:nvSpPr>
        <p:spPr bwMode="auto">
          <a:xfrm>
            <a:off x="990039" y="1686629"/>
            <a:ext cx="7196698" cy="102155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</a:rPr>
              <a:t>After getting final list of </a:t>
            </a:r>
            <a:r>
              <a:rPr lang="en-US" dirty="0" smtClean="0">
                <a:solidFill>
                  <a:srgbClr val="FFFF00"/>
                </a:solidFill>
              </a:rPr>
              <a:t>candidates from RO, </a:t>
            </a:r>
            <a:r>
              <a:rPr lang="en-US" dirty="0">
                <a:solidFill>
                  <a:srgbClr val="FFFF00"/>
                </a:solidFill>
              </a:rPr>
              <a:t>Create VVPAT sheet with help of Symbol loading application in PC/Laptop.</a:t>
            </a:r>
          </a:p>
        </p:txBody>
      </p:sp>
      <p:sp>
        <p:nvSpPr>
          <p:cNvPr id="46088" name="AutoShape 38"/>
          <p:cNvSpPr>
            <a:spLocks noChangeArrowheads="1"/>
          </p:cNvSpPr>
          <p:nvPr/>
        </p:nvSpPr>
        <p:spPr bwMode="auto">
          <a:xfrm>
            <a:off x="1023937" y="2998694"/>
            <a:ext cx="7162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Take print of loaded Symbols and Get Approval from </a:t>
            </a: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Returning Officer (RO).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AutoShape 38"/>
          <p:cNvSpPr>
            <a:spLocks noChangeArrowheads="1"/>
          </p:cNvSpPr>
          <p:nvPr/>
        </p:nvSpPr>
        <p:spPr bwMode="auto">
          <a:xfrm>
            <a:off x="1023937" y="4094956"/>
            <a:ext cx="72390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In case of any modification, Edit created VVPAT Sheet.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auto">
          <a:xfrm>
            <a:off x="1079686" y="5390356"/>
            <a:ext cx="71628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After final Approval, load symbols into Symbol </a:t>
            </a:r>
            <a:r>
              <a:rPr lang="en-US" dirty="0">
                <a:solidFill>
                  <a:srgbClr val="FFFF00"/>
                </a:solidFill>
              </a:rPr>
              <a:t>Loading 	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Unit (SLU) for </a:t>
            </a:r>
            <a:r>
              <a:rPr lang="en-US" dirty="0">
                <a:solidFill>
                  <a:srgbClr val="FFFF00"/>
                </a:solidFill>
              </a:rPr>
              <a:t>load </a:t>
            </a:r>
            <a:r>
              <a:rPr lang="en-US" dirty="0" smtClean="0">
                <a:solidFill>
                  <a:srgbClr val="FFFF00"/>
                </a:solidFill>
              </a:rPr>
              <a:t>in </a:t>
            </a:r>
            <a:r>
              <a:rPr lang="en-US" dirty="0">
                <a:solidFill>
                  <a:srgbClr val="FFFF00"/>
                </a:solidFill>
              </a:rPr>
              <a:t>all </a:t>
            </a:r>
            <a:r>
              <a:rPr lang="en-US" dirty="0" smtClean="0">
                <a:solidFill>
                  <a:srgbClr val="FFFF00"/>
                </a:solidFill>
              </a:rPr>
              <a:t>VVPATs.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799" y="738622"/>
            <a:ext cx="87201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u="sng" dirty="0">
                <a:solidFill>
                  <a:srgbClr val="0070C0"/>
                </a:solidFill>
              </a:rPr>
              <a:t>Loading of Originals Symbols </a:t>
            </a:r>
            <a:r>
              <a:rPr lang="en-US" u="sng" dirty="0" smtClean="0">
                <a:solidFill>
                  <a:srgbClr val="0070C0"/>
                </a:solidFill>
              </a:rPr>
              <a:t>shall </a:t>
            </a:r>
            <a:r>
              <a:rPr lang="en-US" u="sng" dirty="0">
                <a:solidFill>
                  <a:srgbClr val="0070C0"/>
                </a:solidFill>
              </a:rPr>
              <a:t>be done by </a:t>
            </a:r>
            <a:r>
              <a:rPr lang="en-US" u="sng" dirty="0" smtClean="0">
                <a:solidFill>
                  <a:srgbClr val="0070C0"/>
                </a:solidFill>
              </a:rPr>
              <a:t>BEL/ECIL </a:t>
            </a:r>
            <a:r>
              <a:rPr lang="en-US" u="sng" dirty="0">
                <a:solidFill>
                  <a:srgbClr val="0070C0"/>
                </a:solidFill>
              </a:rPr>
              <a:t>Engineers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771525" y="-166688"/>
            <a:ext cx="9591675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32" tIns="49716" rIns="99432" bIns="49716" anchor="ctr"/>
          <a:lstStyle/>
          <a:p>
            <a:pPr defTabSz="993775"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VVPAT Preparation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321" name="AutoShape 37"/>
          <p:cNvSpPr>
            <a:spLocks noChangeArrowheads="1"/>
          </p:cNvSpPr>
          <p:nvPr/>
        </p:nvSpPr>
        <p:spPr bwMode="auto">
          <a:xfrm>
            <a:off x="1023937" y="894556"/>
            <a:ext cx="72390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Insert New battery pack into Battery Compartment.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24" name="AutoShape 37"/>
          <p:cNvSpPr>
            <a:spLocks noChangeArrowheads="1"/>
          </p:cNvSpPr>
          <p:nvPr/>
        </p:nvSpPr>
        <p:spPr bwMode="auto">
          <a:xfrm>
            <a:off x="1043827" y="1656556"/>
            <a:ext cx="7239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Insert New Paper Roll into paper Compartment. 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Seal the Paper Compartment through side latches.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25" name="AutoShape 37"/>
          <p:cNvSpPr>
            <a:spLocks noChangeArrowheads="1"/>
          </p:cNvSpPr>
          <p:nvPr/>
        </p:nvSpPr>
        <p:spPr bwMode="auto">
          <a:xfrm>
            <a:off x="1043827" y="2570956"/>
            <a:ext cx="7263372" cy="8120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Connect VVPAT with Symbol Loading Unit (SLU) 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with VVPAT Cable.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26" name="AutoShape 37"/>
          <p:cNvSpPr>
            <a:spLocks noChangeArrowheads="1"/>
          </p:cNvSpPr>
          <p:nvPr/>
        </p:nvSpPr>
        <p:spPr bwMode="auto">
          <a:xfrm>
            <a:off x="1043827" y="3561556"/>
            <a:ext cx="7301191" cy="8120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Load symbols from SLU to VVPAT. 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Check all Self-diagnostic Slips.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1043827" y="4552156"/>
            <a:ext cx="733901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Connect VVPAT with CU and BU and perform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 Mock-poll as per given instruction. </a:t>
            </a:r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>
            <a:off x="1043827" y="5695156"/>
            <a:ext cx="7349935" cy="81200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200" dirty="0">
                <a:solidFill>
                  <a:srgbClr val="FFFF00"/>
                </a:solidFill>
              </a:rPr>
              <a:t>Disconnect connections </a:t>
            </a:r>
            <a:r>
              <a:rPr lang="en-US" sz="2200" dirty="0" smtClean="0">
                <a:solidFill>
                  <a:srgbClr val="FFFF00"/>
                </a:solidFill>
              </a:rPr>
              <a:t>after that </a:t>
            </a:r>
            <a:r>
              <a:rPr lang="en-US" sz="2200" dirty="0">
                <a:solidFill>
                  <a:srgbClr val="FFFF00"/>
                </a:solidFill>
              </a:rPr>
              <a:t>and store VVPAT </a:t>
            </a:r>
            <a:endParaRPr lang="en-US" sz="22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in </a:t>
            </a:r>
            <a:r>
              <a:rPr lang="en-US" sz="2200" dirty="0">
                <a:solidFill>
                  <a:srgbClr val="FFFF00"/>
                </a:solidFill>
              </a:rPr>
              <a:t>respective carrying case.. </a:t>
            </a:r>
            <a:endParaRPr lang="en-US" sz="2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771525" y="-166688"/>
            <a:ext cx="9591675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32" tIns="49716" rIns="99432" bIns="49716" anchor="ctr"/>
          <a:lstStyle/>
          <a:p>
            <a:pPr defTabSz="993775"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VVPAT Preparation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771525" y="3790156"/>
            <a:ext cx="5053012" cy="10417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Connect VVPAT with CU and BU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and perform Mock-poll as per 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given instruction. </a:t>
            </a:r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>
            <a:off x="771525" y="5466556"/>
            <a:ext cx="5053012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2200" dirty="0">
                <a:solidFill>
                  <a:srgbClr val="FFFF00"/>
                </a:solidFill>
              </a:rPr>
              <a:t>Disconnect connections </a:t>
            </a:r>
            <a:r>
              <a:rPr lang="en-US" sz="2200" dirty="0" smtClean="0">
                <a:solidFill>
                  <a:srgbClr val="FFFF00"/>
                </a:solidFill>
              </a:rPr>
              <a:t>after that 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and </a:t>
            </a:r>
            <a:r>
              <a:rPr lang="en-US" sz="2200" dirty="0">
                <a:solidFill>
                  <a:srgbClr val="FFFF00"/>
                </a:solidFill>
              </a:rPr>
              <a:t>store VVPAT </a:t>
            </a:r>
            <a:r>
              <a:rPr lang="en-US" sz="2200" dirty="0" smtClean="0">
                <a:solidFill>
                  <a:srgbClr val="FFFF00"/>
                </a:solidFill>
              </a:rPr>
              <a:t>in </a:t>
            </a:r>
            <a:r>
              <a:rPr lang="en-US" sz="2200" dirty="0">
                <a:solidFill>
                  <a:srgbClr val="FFFF00"/>
                </a:solidFill>
              </a:rPr>
              <a:t>respective </a:t>
            </a:r>
            <a:endParaRPr lang="en-US" sz="22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carrying </a:t>
            </a:r>
            <a:r>
              <a:rPr lang="en-US" sz="2200" dirty="0">
                <a:solidFill>
                  <a:srgbClr val="FFFF00"/>
                </a:solidFill>
              </a:rPr>
              <a:t>case.. 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9" name="AutoShape 37"/>
          <p:cNvSpPr>
            <a:spLocks noChangeArrowheads="1"/>
          </p:cNvSpPr>
          <p:nvPr/>
        </p:nvSpPr>
        <p:spPr bwMode="auto">
          <a:xfrm>
            <a:off x="771525" y="1020762"/>
            <a:ext cx="5053012" cy="22359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During preparation of EVM, While</a:t>
            </a:r>
          </a:p>
          <a:p>
            <a:pPr algn="l"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 Candidate set in CU, VVPAT </a:t>
            </a:r>
          </a:p>
          <a:p>
            <a:pPr algn="l"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should be connected with EVM, </a:t>
            </a:r>
          </a:p>
          <a:p>
            <a:pPr algn="l"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Else “Disconnect VVPAT” message </a:t>
            </a:r>
          </a:p>
          <a:p>
            <a:pPr algn="l"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will be flash on CU after pressing</a:t>
            </a:r>
          </a:p>
          <a:p>
            <a:pPr algn="l">
              <a:spcBef>
                <a:spcPct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of “ Ballot” button.</a:t>
            </a:r>
          </a:p>
        </p:txBody>
      </p:sp>
      <p:pic>
        <p:nvPicPr>
          <p:cNvPr id="23554" name="Picture 2" descr="C:\Users\RAVI\Desktop\VVPAT CAMERA  photos\WP_20180509_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1005400"/>
            <a:ext cx="3581400" cy="5375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32879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0"/>
            <a:ext cx="8734425" cy="6762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dirty="0" smtClean="0">
                <a:solidFill>
                  <a:srgbClr val="FFFF00"/>
                </a:solidFill>
              </a:rPr>
              <a:t>VVPAT and EVM – Candidates Setting</a:t>
            </a:r>
          </a:p>
        </p:txBody>
      </p:sp>
      <p:grpSp>
        <p:nvGrpSpPr>
          <p:cNvPr id="48131" name="Group 24"/>
          <p:cNvGrpSpPr>
            <a:grpSpLocks/>
          </p:cNvGrpSpPr>
          <p:nvPr/>
        </p:nvGrpSpPr>
        <p:grpSpPr bwMode="auto">
          <a:xfrm>
            <a:off x="457200" y="894556"/>
            <a:ext cx="9312275" cy="1630363"/>
            <a:chOff x="288" y="672"/>
            <a:chExt cx="5866" cy="1027"/>
          </a:xfrm>
        </p:grpSpPr>
        <p:sp>
          <p:nvSpPr>
            <p:cNvPr id="48136" name="AutoShape 10"/>
            <p:cNvSpPr>
              <a:spLocks noChangeArrowheads="1"/>
            </p:cNvSpPr>
            <p:nvPr/>
          </p:nvSpPr>
          <p:spPr bwMode="auto">
            <a:xfrm>
              <a:off x="288" y="672"/>
              <a:ext cx="5866" cy="10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457200" indent="-457200" algn="l"/>
              <a:r>
                <a:rPr lang="en-US" dirty="0" smtClean="0">
                  <a:solidFill>
                    <a:srgbClr val="FFFF00"/>
                  </a:solidFill>
                </a:rPr>
                <a:t>      Connect VVPAT with Control Unit and Ballot Unit. Press “ Cand Set” Button on CU. Press the respective button in BU. For example, if you press 8</a:t>
              </a:r>
              <a:r>
                <a:rPr lang="en-US" baseline="30000" dirty="0" smtClean="0">
                  <a:solidFill>
                    <a:srgbClr val="FFFF00"/>
                  </a:solidFill>
                </a:rPr>
                <a:t>th</a:t>
              </a:r>
              <a:r>
                <a:rPr lang="en-US" dirty="0" smtClean="0">
                  <a:solidFill>
                    <a:srgbClr val="FFFF00"/>
                  </a:solidFill>
                </a:rPr>
                <a:t> button in CU,  			will be flashed on CU.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48137" name="AutoShape 17"/>
            <p:cNvSpPr>
              <a:spLocks noChangeArrowheads="1"/>
            </p:cNvSpPr>
            <p:nvPr/>
          </p:nvSpPr>
          <p:spPr bwMode="auto">
            <a:xfrm>
              <a:off x="2445" y="1280"/>
              <a:ext cx="1296" cy="384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FF6600"/>
                  </a:solidFill>
                </a:rPr>
                <a:t>CANDIDATES </a:t>
              </a:r>
            </a:p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FF6600"/>
                  </a:solidFill>
                </a:rPr>
                <a:t>8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  <p:pic>
        <p:nvPicPr>
          <p:cNvPr id="30723" name="Picture 3" descr="C:\Users\RAVI\Desktop\EVM M3 NEW PHOTOS\IMG_05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2875756"/>
            <a:ext cx="3411538" cy="3435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238" y="2943750"/>
            <a:ext cx="3356900" cy="336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RAVI\Desktop\VVPAT CAMERA  photos\WP_20180509_059 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845" y="1759767"/>
            <a:ext cx="3733800" cy="32534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004985" y="81181"/>
            <a:ext cx="67040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VVPAT cascading with Ballot Unit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32803" name="AutoShape 3"/>
          <p:cNvSpPr>
            <a:spLocks noChangeArrowheads="1"/>
          </p:cNvSpPr>
          <p:nvPr/>
        </p:nvSpPr>
        <p:spPr bwMode="auto">
          <a:xfrm>
            <a:off x="381000" y="3858547"/>
            <a:ext cx="5367337" cy="74914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dirty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VVPAT selection position of second VVPAT  </a:t>
            </a:r>
          </a:p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rgbClr val="FFFF00"/>
                </a:solidFill>
              </a:rPr>
              <a:t> </a:t>
            </a:r>
            <a:r>
              <a:rPr lang="en-US" sz="1800" dirty="0" smtClean="0">
                <a:solidFill>
                  <a:srgbClr val="FFFF00"/>
                </a:solidFill>
              </a:rPr>
              <a:t>should be on 2 (Right Side).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32804" name="AutoShape 4"/>
          <p:cNvSpPr>
            <a:spLocks noChangeArrowheads="1"/>
          </p:cNvSpPr>
          <p:nvPr/>
        </p:nvSpPr>
        <p:spPr bwMode="auto">
          <a:xfrm>
            <a:off x="381000" y="1099026"/>
            <a:ext cx="5291137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FFFF00"/>
                </a:solidFill>
              </a:rPr>
              <a:t>In case </a:t>
            </a:r>
            <a:r>
              <a:rPr lang="en-US" sz="1800" dirty="0" smtClean="0">
                <a:solidFill>
                  <a:srgbClr val="FFFF00"/>
                </a:solidFill>
              </a:rPr>
              <a:t>Two VVPATs are </a:t>
            </a:r>
            <a:r>
              <a:rPr lang="en-US" sz="1800" dirty="0">
                <a:solidFill>
                  <a:srgbClr val="FFFF00"/>
                </a:solidFill>
              </a:rPr>
              <a:t>being used….</a:t>
            </a:r>
          </a:p>
        </p:txBody>
      </p:sp>
      <p:sp>
        <p:nvSpPr>
          <p:cNvPr id="332805" name="AutoShape 5"/>
          <p:cNvSpPr>
            <a:spLocks noChangeArrowheads="1"/>
          </p:cNvSpPr>
          <p:nvPr/>
        </p:nvSpPr>
        <p:spPr bwMode="auto">
          <a:xfrm>
            <a:off x="327025" y="2037556"/>
            <a:ext cx="5345112" cy="13280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800" dirty="0">
                <a:solidFill>
                  <a:srgbClr val="FFFF00"/>
                </a:solidFill>
              </a:rPr>
              <a:t>Connect the Second </a:t>
            </a:r>
            <a:r>
              <a:rPr lang="en-US" sz="1800" dirty="0" smtClean="0">
                <a:solidFill>
                  <a:srgbClr val="FFFF00"/>
                </a:solidFill>
              </a:rPr>
              <a:t>VVPAT to </a:t>
            </a:r>
            <a:r>
              <a:rPr lang="en-US" sz="1800" dirty="0">
                <a:solidFill>
                  <a:srgbClr val="FFFF00"/>
                </a:solidFill>
              </a:rPr>
              <a:t>the </a:t>
            </a:r>
            <a:r>
              <a:rPr lang="en-US" sz="1800" dirty="0" smtClean="0">
                <a:solidFill>
                  <a:srgbClr val="FFFF00"/>
                </a:solidFill>
              </a:rPr>
              <a:t>Ballot </a:t>
            </a:r>
            <a:r>
              <a:rPr lang="en-US" sz="1800" dirty="0">
                <a:solidFill>
                  <a:srgbClr val="FFFF00"/>
                </a:solidFill>
              </a:rPr>
              <a:t>Unit by connecting the </a:t>
            </a:r>
            <a:r>
              <a:rPr lang="en-US" sz="1800" dirty="0" smtClean="0">
                <a:solidFill>
                  <a:srgbClr val="FFFF00"/>
                </a:solidFill>
              </a:rPr>
              <a:t>VVPAT </a:t>
            </a:r>
            <a:r>
              <a:rPr lang="en-US" sz="1800" dirty="0">
                <a:solidFill>
                  <a:srgbClr val="FFFF00"/>
                </a:solidFill>
              </a:rPr>
              <a:t>Cable </a:t>
            </a:r>
            <a:r>
              <a:rPr lang="en-US" sz="1800" dirty="0" smtClean="0">
                <a:solidFill>
                  <a:srgbClr val="FFFF00"/>
                </a:solidFill>
              </a:rPr>
              <a:t>to </a:t>
            </a:r>
            <a:r>
              <a:rPr lang="en-US" sz="1800" dirty="0">
                <a:solidFill>
                  <a:srgbClr val="FFFF00"/>
                </a:solidFill>
              </a:rPr>
              <a:t>the </a:t>
            </a:r>
            <a:r>
              <a:rPr lang="en-US" sz="1800" dirty="0" smtClean="0">
                <a:solidFill>
                  <a:srgbClr val="FFFF00"/>
                </a:solidFill>
              </a:rPr>
              <a:t>rear side of Ballot </a:t>
            </a:r>
            <a:r>
              <a:rPr lang="en-US" sz="1800" dirty="0">
                <a:solidFill>
                  <a:srgbClr val="FFFF00"/>
                </a:solidFill>
              </a:rPr>
              <a:t>Unit </a:t>
            </a:r>
            <a:r>
              <a:rPr lang="en-US" sz="1800" dirty="0" smtClean="0">
                <a:solidFill>
                  <a:srgbClr val="FFFF00"/>
                </a:solidFill>
              </a:rPr>
              <a:t>as per instruction given by RO .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32814" name="AutoShape 14"/>
          <p:cNvSpPr>
            <a:spLocks noChangeArrowheads="1"/>
          </p:cNvSpPr>
          <p:nvPr/>
        </p:nvSpPr>
        <p:spPr bwMode="auto">
          <a:xfrm>
            <a:off x="2770981" y="1522039"/>
            <a:ext cx="457200" cy="475456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32815" name="AutoShape 15"/>
          <p:cNvSpPr>
            <a:spLocks noChangeArrowheads="1"/>
          </p:cNvSpPr>
          <p:nvPr/>
        </p:nvSpPr>
        <p:spPr bwMode="auto">
          <a:xfrm>
            <a:off x="2868611" y="3365579"/>
            <a:ext cx="457200" cy="457200"/>
          </a:xfrm>
          <a:prstGeom prst="down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347" name="Group 21"/>
          <p:cNvGrpSpPr>
            <a:grpSpLocks/>
          </p:cNvGrpSpPr>
          <p:nvPr/>
        </p:nvGrpSpPr>
        <p:grpSpPr bwMode="auto">
          <a:xfrm>
            <a:off x="6662737" y="3713165"/>
            <a:ext cx="2971800" cy="2406652"/>
            <a:chOff x="4560" y="2490"/>
            <a:chExt cx="1872" cy="1516"/>
          </a:xfrm>
        </p:grpSpPr>
        <p:sp>
          <p:nvSpPr>
            <p:cNvPr id="14349" name="Line 12"/>
            <p:cNvSpPr>
              <a:spLocks noChangeShapeType="1"/>
            </p:cNvSpPr>
            <p:nvPr/>
          </p:nvSpPr>
          <p:spPr bwMode="auto">
            <a:xfrm flipV="1">
              <a:off x="6000" y="2490"/>
              <a:ext cx="0" cy="10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4560" y="3513"/>
              <a:ext cx="1872" cy="49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FFFF00"/>
                  </a:solidFill>
                </a:rPr>
                <a:t>Position </a:t>
              </a:r>
              <a:r>
                <a:rPr lang="en-US" dirty="0" smtClean="0">
                  <a:solidFill>
                    <a:srgbClr val="FFFF00"/>
                  </a:solidFill>
                </a:rPr>
                <a:t>of second VVPAT </a:t>
              </a:r>
              <a:r>
                <a:rPr lang="en-US" dirty="0">
                  <a:solidFill>
                    <a:srgbClr val="FFFF00"/>
                  </a:solidFill>
                </a:rPr>
                <a:t>Switch </a:t>
              </a:r>
              <a:r>
                <a:rPr lang="en-US" dirty="0" smtClean="0">
                  <a:solidFill>
                    <a:srgbClr val="FFFF00"/>
                  </a:solidFill>
                </a:rPr>
                <a:t>in 2.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 animBg="1" autoUpdateAnimBg="0"/>
      <p:bldP spid="332804" grpId="0" animBg="1" autoUpdateAnimBg="0"/>
      <p:bldP spid="332805" grpId="0" animBg="1" autoUpdateAnimBg="0"/>
      <p:bldP spid="332814" grpId="0" animBg="1"/>
      <p:bldP spid="3328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0"/>
          <p:cNvSpPr>
            <a:spLocks noChangeArrowheads="1"/>
          </p:cNvSpPr>
          <p:nvPr/>
        </p:nvSpPr>
        <p:spPr bwMode="auto">
          <a:xfrm>
            <a:off x="771525" y="0"/>
            <a:ext cx="9505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93775">
              <a:spcBef>
                <a:spcPct val="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VVPAT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143000" y="838200"/>
            <a:ext cx="8677275" cy="5191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</a:rPr>
              <a:t>Packing after preparation</a:t>
            </a:r>
          </a:p>
        </p:txBody>
      </p:sp>
      <p:sp>
        <p:nvSpPr>
          <p:cNvPr id="88086" name="AutoShape 22"/>
          <p:cNvSpPr>
            <a:spLocks noChangeArrowheads="1"/>
          </p:cNvSpPr>
          <p:nvPr/>
        </p:nvSpPr>
        <p:spPr bwMode="auto">
          <a:xfrm>
            <a:off x="533400" y="3949729"/>
            <a:ext cx="3994150" cy="91940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</a:rPr>
              <a:t>Pack the prepared </a:t>
            </a:r>
            <a:r>
              <a:rPr lang="en-US" sz="2400" dirty="0" smtClean="0">
                <a:solidFill>
                  <a:srgbClr val="FFFF00"/>
                </a:solidFill>
              </a:rPr>
              <a:t>VVPAT in Carrying </a:t>
            </a:r>
            <a:r>
              <a:rPr lang="en-US" sz="2400" dirty="0">
                <a:solidFill>
                  <a:srgbClr val="FFFF00"/>
                </a:solidFill>
              </a:rPr>
              <a:t>cases</a:t>
            </a:r>
          </a:p>
        </p:txBody>
      </p:sp>
      <p:sp>
        <p:nvSpPr>
          <p:cNvPr id="2" name="Online Image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21" y="1656556"/>
            <a:ext cx="460314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642937" y="1732756"/>
            <a:ext cx="3429000" cy="1371600"/>
          </a:xfrm>
          <a:prstGeom prst="roundRect">
            <a:avLst/>
          </a:prstGeom>
          <a:solidFill>
            <a:srgbClr val="FF0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Set the ‘knob’ at the back  to sleep mode so that paper roll does not  move.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196137" y="6304756"/>
            <a:ext cx="2819400" cy="381000"/>
          </a:xfrm>
          <a:prstGeom prst="round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IN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Thank You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6" grpId="0" animBg="1" autoUpdateAnimBg="0"/>
    </p:bldLst>
  </p:timing>
</p:sld>
</file>

<file path=ppt/theme/theme1.xml><?xml version="1.0" encoding="utf-8"?>
<a:theme xmlns:a="http://schemas.openxmlformats.org/drawingml/2006/main" name="evm">
  <a:themeElements>
    <a:clrScheme name="ev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v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lin ang="5400000" scaled="1"/>
        </a:gradFill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v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Data\Microsoft\Templates\evm.pot</Template>
  <TotalTime>10334</TotalTime>
  <Words>810</Words>
  <Application>Microsoft Office PowerPoint</Application>
  <PresentationFormat>Custom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Calibri</vt:lpstr>
      <vt:lpstr>Wingdings</vt:lpstr>
      <vt:lpstr>evm</vt:lpstr>
      <vt:lpstr>Slide 1</vt:lpstr>
      <vt:lpstr>Slide 2</vt:lpstr>
      <vt:lpstr> </vt:lpstr>
      <vt:lpstr>Slide 4</vt:lpstr>
      <vt:lpstr>Slide 5</vt:lpstr>
      <vt:lpstr>Slide 6</vt:lpstr>
      <vt:lpstr>VVPAT and EVM – Candidates Setting</vt:lpstr>
      <vt:lpstr>Slide 8</vt:lpstr>
      <vt:lpstr>Slide 9</vt:lpstr>
      <vt:lpstr>Gist of activities on VVPAT</vt:lpstr>
      <vt:lpstr>Slide 11</vt:lpstr>
      <vt:lpstr>Slide 12</vt:lpstr>
      <vt:lpstr>Slide 13</vt:lpstr>
      <vt:lpstr>Slide 14</vt:lpstr>
      <vt:lpstr>Slide 15</vt:lpstr>
    </vt:vector>
  </TitlesOfParts>
  <Manager>Ramabhadri Raju</Manager>
  <Company>Bharat Electronics Limited, Bangalore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Voting Machine</dc:title>
  <dc:subject>Training on EVM</dc:subject>
  <dc:creator>Muralidharan.K</dc:creator>
  <cp:lastModifiedBy>SSM</cp:lastModifiedBy>
  <cp:revision>1167</cp:revision>
  <cp:lastPrinted>2002-03-27T06:52:59Z</cp:lastPrinted>
  <dcterms:created xsi:type="dcterms:W3CDTF">2001-03-06T20:54:46Z</dcterms:created>
  <dcterms:modified xsi:type="dcterms:W3CDTF">2019-04-04T05:57:23Z</dcterms:modified>
</cp:coreProperties>
</file>